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67" r:id="rId3"/>
    <p:sldId id="268" r:id="rId4"/>
    <p:sldId id="270" r:id="rId5"/>
    <p:sldId id="290" r:id="rId6"/>
    <p:sldId id="273" r:id="rId7"/>
    <p:sldId id="275" r:id="rId8"/>
    <p:sldId id="291" r:id="rId9"/>
    <p:sldId id="292" r:id="rId10"/>
    <p:sldId id="272" r:id="rId11"/>
    <p:sldId id="271" r:id="rId12"/>
    <p:sldId id="269" r:id="rId13"/>
    <p:sldId id="276" r:id="rId14"/>
    <p:sldId id="293" r:id="rId15"/>
    <p:sldId id="294" r:id="rId16"/>
    <p:sldId id="279" r:id="rId17"/>
    <p:sldId id="277" r:id="rId18"/>
    <p:sldId id="263" r:id="rId19"/>
    <p:sldId id="284" r:id="rId20"/>
    <p:sldId id="289" r:id="rId21"/>
    <p:sldId id="285" r:id="rId22"/>
    <p:sldId id="288" r:id="rId23"/>
    <p:sldId id="286" r:id="rId24"/>
    <p:sldId id="287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0402-804D-4287-8227-A1FF0340D7E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0AEBF-E0D9-4000-8C9B-FA12F0FCF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0AEBF-E0D9-4000-8C9B-FA12F0FCF15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2247-0092-4D07-B5D5-6D2F3874B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554F-FB7E-4A06-923A-C1587FF9CFA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CB9D-C4E4-482C-9F23-866CFE588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hyperlink" Target="http://s45.radikal.ru/i109/0810/e1/3f0610f3362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6.xml"/><Relationship Id="rId7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hyperlink" Target="http://smiles.33b.ru/smile.80285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images (59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 descr="375351564 (1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28318">
            <a:off x="942975" y="3452813"/>
            <a:ext cx="18907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7" descr="718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8" descr="717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0" y="5357813"/>
            <a:ext cx="928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0" descr="dve-pticy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13" y="2446338"/>
            <a:ext cx="3643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1072" y="2372007"/>
            <a:ext cx="4146583" cy="1717676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 algn="ctr">
              <a:defRPr/>
            </a:pPr>
            <a:r>
              <a:rPr lang="kk-KZ" sz="5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3300"/>
                </a:solidFill>
              </a:rPr>
              <a:t>Қош </a:t>
            </a:r>
          </a:p>
          <a:p>
            <a:pPr algn="ctr">
              <a:defRPr/>
            </a:pPr>
            <a:r>
              <a:rPr lang="kk-KZ" sz="5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3300"/>
                </a:solidFill>
              </a:rPr>
              <a:t>келдіңіздер !</a:t>
            </a:r>
            <a:endParaRPr lang="ru-RU" sz="54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pic>
        <p:nvPicPr>
          <p:cNvPr id="2056" name="Picture 4" descr="Картинка 130 из 427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135373">
            <a:off x="468313" y="0"/>
            <a:ext cx="3540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4"/>
          <p:cNvSpPr>
            <a:spLocks noChangeArrowheads="1"/>
          </p:cNvSpPr>
          <p:nvPr/>
        </p:nvSpPr>
        <p:spPr bwMode="auto">
          <a:xfrm>
            <a:off x="403200" y="609185"/>
            <a:ext cx="8203680" cy="56338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ru-RU"/>
          </a:p>
        </p:txBody>
      </p:sp>
      <p:sp>
        <p:nvSpPr>
          <p:cNvPr id="3075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09920" y="1067152"/>
            <a:ext cx="1296000" cy="914496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1км</a:t>
            </a:r>
          </a:p>
        </p:txBody>
      </p:sp>
      <p:sp>
        <p:nvSpPr>
          <p:cNvPr id="3076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86560" y="3123689"/>
            <a:ext cx="914400" cy="68695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1дм</a:t>
            </a:r>
          </a:p>
        </p:txBody>
      </p:sp>
      <p:sp>
        <p:nvSpPr>
          <p:cNvPr id="3077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14240" y="4190840"/>
            <a:ext cx="838080" cy="457968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1см</a:t>
            </a:r>
          </a:p>
        </p:txBody>
      </p:sp>
      <p:sp>
        <p:nvSpPr>
          <p:cNvPr id="3078" name="WordArt 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681" y="5029008"/>
            <a:ext cx="761760" cy="30531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1мм</a:t>
            </a:r>
          </a:p>
        </p:txBody>
      </p:sp>
      <p:sp>
        <p:nvSpPr>
          <p:cNvPr id="3079" name="Text Box 26"/>
          <p:cNvSpPr txBox="1">
            <a:spLocks noChangeArrowheads="1"/>
          </p:cNvSpPr>
          <p:nvPr/>
        </p:nvSpPr>
        <p:spPr bwMode="auto">
          <a:xfrm>
            <a:off x="7086240" y="2285521"/>
            <a:ext cx="129600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hangingPunct="1"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1000</a:t>
            </a:r>
          </a:p>
        </p:txBody>
      </p:sp>
      <p:sp>
        <p:nvSpPr>
          <p:cNvPr id="3080" name="Text Box 28"/>
          <p:cNvSpPr txBox="1">
            <a:spLocks noChangeArrowheads="1"/>
          </p:cNvSpPr>
          <p:nvPr/>
        </p:nvSpPr>
        <p:spPr bwMode="auto">
          <a:xfrm>
            <a:off x="5410080" y="3352672"/>
            <a:ext cx="1296000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000099"/>
                </a:solidFill>
              </a:rPr>
              <a:t>10</a:t>
            </a:r>
            <a:endParaRPr lang="en-US" sz="3200" b="1" dirty="0" smtClean="0">
              <a:solidFill>
                <a:srgbClr val="000099"/>
              </a:solidFill>
            </a:endParaRPr>
          </a:p>
          <a:p>
            <a:pPr algn="ctr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</a:rPr>
              <a:t>100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081" name="Text Box 29"/>
          <p:cNvSpPr txBox="1">
            <a:spLocks noChangeArrowheads="1"/>
          </p:cNvSpPr>
          <p:nvPr/>
        </p:nvSpPr>
        <p:spPr bwMode="auto">
          <a:xfrm>
            <a:off x="2361600" y="5105337"/>
            <a:ext cx="129600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hangingPunct="1"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3082" name="Rectangle 30"/>
          <p:cNvSpPr>
            <a:spLocks noGrp="1" noChangeArrowheads="1"/>
          </p:cNvSpPr>
          <p:nvPr>
            <p:ph type="title"/>
          </p:nvPr>
        </p:nvSpPr>
        <p:spPr>
          <a:xfrm>
            <a:off x="1219680" y="914497"/>
            <a:ext cx="4037760" cy="114348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300" b="1" dirty="0" err="1" smtClean="0">
                <a:solidFill>
                  <a:srgbClr val="FF3300"/>
                </a:solidFill>
              </a:rPr>
              <a:t>Өлшем бірліктері</a:t>
            </a:r>
            <a:endParaRPr lang="ru-RU" sz="4300" b="1" dirty="0" smtClean="0">
              <a:solidFill>
                <a:srgbClr val="FF3300"/>
              </a:solidFill>
            </a:endParaRPr>
          </a:p>
        </p:txBody>
      </p:sp>
      <p:sp>
        <p:nvSpPr>
          <p:cNvPr id="3083" name="Line 35"/>
          <p:cNvSpPr>
            <a:spLocks noChangeShapeType="1"/>
          </p:cNvSpPr>
          <p:nvPr/>
        </p:nvSpPr>
        <p:spPr bwMode="auto">
          <a:xfrm>
            <a:off x="2134080" y="4876352"/>
            <a:ext cx="144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84" name="Line 40"/>
          <p:cNvSpPr>
            <a:spLocks noChangeShapeType="1"/>
          </p:cNvSpPr>
          <p:nvPr/>
        </p:nvSpPr>
        <p:spPr bwMode="auto">
          <a:xfrm>
            <a:off x="5104801" y="3276344"/>
            <a:ext cx="144864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85" name="Line 42"/>
          <p:cNvSpPr>
            <a:spLocks noChangeShapeType="1"/>
          </p:cNvSpPr>
          <p:nvPr/>
        </p:nvSpPr>
        <p:spPr bwMode="auto">
          <a:xfrm>
            <a:off x="990720" y="5638192"/>
            <a:ext cx="114336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86" name="Line 45"/>
          <p:cNvSpPr>
            <a:spLocks noChangeShapeType="1"/>
          </p:cNvSpPr>
          <p:nvPr/>
        </p:nvSpPr>
        <p:spPr bwMode="auto">
          <a:xfrm>
            <a:off x="3581281" y="4038184"/>
            <a:ext cx="152352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87" name="Text Box 46"/>
          <p:cNvSpPr txBox="1">
            <a:spLocks noChangeArrowheads="1"/>
          </p:cNvSpPr>
          <p:nvPr/>
        </p:nvSpPr>
        <p:spPr bwMode="auto">
          <a:xfrm>
            <a:off x="3810241" y="4267169"/>
            <a:ext cx="129456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hangingPunct="1"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3088" name="Oval 47"/>
          <p:cNvSpPr>
            <a:spLocks noChangeArrowheads="1"/>
          </p:cNvSpPr>
          <p:nvPr/>
        </p:nvSpPr>
        <p:spPr bwMode="auto">
          <a:xfrm>
            <a:off x="2514240" y="5334321"/>
            <a:ext cx="152640" cy="152656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sp>
        <p:nvSpPr>
          <p:cNvPr id="3089" name="Oval 48"/>
          <p:cNvSpPr>
            <a:spLocks noChangeArrowheads="1"/>
          </p:cNvSpPr>
          <p:nvPr/>
        </p:nvSpPr>
        <p:spPr bwMode="auto">
          <a:xfrm>
            <a:off x="7009920" y="2514504"/>
            <a:ext cx="152640" cy="152656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sp>
        <p:nvSpPr>
          <p:cNvPr id="3090" name="Oval 49"/>
          <p:cNvSpPr>
            <a:spLocks noChangeArrowheads="1"/>
          </p:cNvSpPr>
          <p:nvPr/>
        </p:nvSpPr>
        <p:spPr bwMode="auto">
          <a:xfrm>
            <a:off x="5486400" y="3581657"/>
            <a:ext cx="152640" cy="152656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sp>
        <p:nvSpPr>
          <p:cNvPr id="3091" name="Oval 50"/>
          <p:cNvSpPr>
            <a:spLocks noChangeArrowheads="1"/>
          </p:cNvSpPr>
          <p:nvPr/>
        </p:nvSpPr>
        <p:spPr bwMode="auto">
          <a:xfrm>
            <a:off x="3962880" y="4496153"/>
            <a:ext cx="151200" cy="152656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pic>
        <p:nvPicPr>
          <p:cNvPr id="3092" name="Picture 53" descr="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240" y="4952681"/>
            <a:ext cx="1370880" cy="7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54" descr="021623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96"/>
          <a:stretch>
            <a:fillRect/>
          </a:stretch>
        </p:blipFill>
        <p:spPr bwMode="auto">
          <a:xfrm>
            <a:off x="2361601" y="3352673"/>
            <a:ext cx="914400" cy="60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62" descr="8ed0e8743d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0320" y="724396"/>
            <a:ext cx="1359360" cy="175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66" descr="0131_0100_%20Royal%20Paris_en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761" y="3100646"/>
            <a:ext cx="1905120" cy="11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Line 67"/>
          <p:cNvSpPr>
            <a:spLocks noChangeShapeType="1"/>
          </p:cNvSpPr>
          <p:nvPr/>
        </p:nvSpPr>
        <p:spPr bwMode="auto">
          <a:xfrm>
            <a:off x="5181120" y="838168"/>
            <a:ext cx="1296000" cy="76184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97" name="Line 68"/>
          <p:cNvSpPr>
            <a:spLocks noChangeShapeType="1"/>
          </p:cNvSpPr>
          <p:nvPr/>
        </p:nvSpPr>
        <p:spPr bwMode="auto">
          <a:xfrm>
            <a:off x="7238880" y="3429000"/>
            <a:ext cx="12960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98" name="Line 69"/>
          <p:cNvSpPr>
            <a:spLocks noChangeShapeType="1"/>
          </p:cNvSpPr>
          <p:nvPr/>
        </p:nvSpPr>
        <p:spPr bwMode="auto">
          <a:xfrm flipV="1">
            <a:off x="2134080" y="4876352"/>
            <a:ext cx="0" cy="761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99" name="Line 70"/>
          <p:cNvSpPr>
            <a:spLocks noChangeShapeType="1"/>
          </p:cNvSpPr>
          <p:nvPr/>
        </p:nvSpPr>
        <p:spPr bwMode="auto">
          <a:xfrm flipV="1">
            <a:off x="3581280" y="4038184"/>
            <a:ext cx="0" cy="838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100" name="Line 71"/>
          <p:cNvSpPr>
            <a:spLocks noChangeShapeType="1"/>
          </p:cNvSpPr>
          <p:nvPr/>
        </p:nvSpPr>
        <p:spPr bwMode="auto">
          <a:xfrm flipV="1">
            <a:off x="5104800" y="3276345"/>
            <a:ext cx="0" cy="761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101" name="WordArt 5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86400" y="2285521"/>
            <a:ext cx="838080" cy="76184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1м</a:t>
            </a:r>
          </a:p>
        </p:txBody>
      </p:sp>
      <p:sp>
        <p:nvSpPr>
          <p:cNvPr id="3102" name="Line 72"/>
          <p:cNvSpPr>
            <a:spLocks noChangeShapeType="1"/>
          </p:cNvSpPr>
          <p:nvPr/>
        </p:nvSpPr>
        <p:spPr bwMode="auto">
          <a:xfrm flipV="1">
            <a:off x="6553440" y="2134304"/>
            <a:ext cx="0" cy="1142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103" name="Line 34"/>
          <p:cNvSpPr>
            <a:spLocks noChangeShapeType="1"/>
          </p:cNvSpPr>
          <p:nvPr/>
        </p:nvSpPr>
        <p:spPr bwMode="auto">
          <a:xfrm>
            <a:off x="6553440" y="2134304"/>
            <a:ext cx="228528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104" name="AutoShape 93"/>
          <p:cNvSpPr>
            <a:spLocks noChangeArrowheads="1"/>
          </p:cNvSpPr>
          <p:nvPr/>
        </p:nvSpPr>
        <p:spPr bwMode="auto">
          <a:xfrm>
            <a:off x="6629760" y="4723696"/>
            <a:ext cx="2208960" cy="61062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pic>
        <p:nvPicPr>
          <p:cNvPr id="3106" name="Picture 96" descr="aace469c7cac4a8662c8bfc4ef805fce_7a935f0dc6842b14ad860abb4a2719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0240" y="5710200"/>
            <a:ext cx="718560" cy="4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047750"/>
            <a:ext cx="5943600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6893">
            <a:off x="420577" y="3723490"/>
            <a:ext cx="2921896" cy="234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9064">
            <a:off x="292991" y="4551645"/>
            <a:ext cx="2982914" cy="198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8290" y="404664"/>
            <a:ext cx="4167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Бәйге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ойыны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32799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chemeClr val="bg1">
                    <a:lumMod val="95000"/>
                    <a:lumOff val="5000"/>
                  </a:schemeClr>
                </a:solidFill>
              </a:rPr>
              <a:t>Қазақ халқының ұлттық спорт ойынының бірден-бір көп тарағаны — </a:t>
            </a:r>
            <a:r>
              <a:rPr lang="kk-KZ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бәйге мен аламан бәйге</a:t>
            </a:r>
            <a:r>
              <a:rPr lang="kk-KZ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Спорттың бұл түрінің өзгеше бір ерекшелігі сол — жарыс тек жазық жерлер мен ипподромдарда ғана өтіп қоймайды, спортшының өзі мен оның атына жоғары талап қойылатын ойлы-қырлы, жасанды, бөгесінді жерлерде де өткізіледі. Бір жағынан, бұлайша жарысты бұрын белгісіз, ойлы-қырлы жерлерде өткізу қазіргі заманғы ат спортының классикалық түріне </a:t>
            </a:r>
            <a:r>
              <a:rPr lang="kk-K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жуықтайды.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Бәйге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мен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аламан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бәйге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табандылыққа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батылдыққа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тапқырлыққа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үйрететін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ұлттық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спорттың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бағалы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түрі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болып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табылады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Қазақстанда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бұл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сияқты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тамаша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спортты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кеңінен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таратуға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барлық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жағынан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мүмкіншілік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мол,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республикамызда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мініскер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аттарды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өсіретін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арнаулы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жылқы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заводтары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бар. </a:t>
            </a:r>
          </a:p>
        </p:txBody>
      </p:sp>
      <p:pic>
        <p:nvPicPr>
          <p:cNvPr id="8" name="Picture 30" descr="horse1-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1428750" cy="1066800"/>
          </a:xfrm>
          <a:prstGeom prst="rect">
            <a:avLst/>
          </a:prstGeom>
          <a:noFill/>
        </p:spPr>
      </p:pic>
      <p:pic>
        <p:nvPicPr>
          <p:cNvPr id="9" name="Picture 30" descr="horse1-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1428750" cy="1066800"/>
          </a:xfrm>
          <a:prstGeom prst="rect">
            <a:avLst/>
          </a:prstGeom>
          <a:noFill/>
        </p:spPr>
      </p:pic>
      <p:pic>
        <p:nvPicPr>
          <p:cNvPr id="10" name="Picture 30" descr="horse1-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786058"/>
            <a:ext cx="1428750" cy="1066800"/>
          </a:xfrm>
          <a:prstGeom prst="rect">
            <a:avLst/>
          </a:prstGeom>
          <a:noFill/>
        </p:spPr>
      </p:pic>
      <p:pic>
        <p:nvPicPr>
          <p:cNvPr id="11" name="Picture 30" descr="horse1-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500306"/>
            <a:ext cx="142875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276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600" dirty="0" smtClean="0"/>
              <a:t>километр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k-KZ" sz="4000" b="1" dirty="0" smtClean="0">
                <a:latin typeface="Arial" pitchFamily="34" charset="0"/>
                <a:cs typeface="Arial" pitchFamily="34" charset="0"/>
              </a:rPr>
              <a:t>1000 м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=1 км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4001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 ша</a:t>
            </a:r>
            <a:r>
              <a:rPr lang="kk-KZ" sz="3600" dirty="0" smtClean="0"/>
              <a:t>қырым </a:t>
            </a:r>
            <a:r>
              <a:rPr lang="ru-RU" sz="3600" dirty="0" smtClean="0"/>
              <a:t>=1 км</a:t>
            </a:r>
            <a:endParaRPr lang="ru-RU" sz="3600" dirty="0"/>
          </a:p>
        </p:txBody>
      </p:sp>
      <p:pic>
        <p:nvPicPr>
          <p:cNvPr id="5" name="Picture 4" descr="Команда Книголюбы(Муромцево, Муромцевский район)/Конкурс Повесть о школе-Витя Малеев в школе и дома - Wiki.obr55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214678" cy="2374557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786050" y="3500438"/>
            <a:ext cx="57864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 </a:t>
            </a:r>
            <a:r>
              <a:rPr kumimoji="0" lang="kk-K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халқы  қашықты</a:t>
            </a:r>
            <a:r>
              <a:rPr lang="kk-KZ" sz="20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қты</a:t>
            </a:r>
            <a:r>
              <a:rPr kumimoji="0" lang="kk-K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көштің өлшемімен де анықтаған.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Қозы көш жер, өгіз көш жер,  түйе көш жер )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Безымянный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1357298"/>
            <a:ext cx="7000924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285728"/>
            <a:ext cx="292895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№2 есеп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71612"/>
            <a:ext cx="405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Сурет бойынша сұрақтарға жауап беру.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9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                    </a:t>
            </a:r>
          </a:p>
        </p:txBody>
      </p:sp>
      <p:pic>
        <p:nvPicPr>
          <p:cNvPr id="16389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9702">
            <a:off x="7662863" y="4664075"/>
            <a:ext cx="14605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14348" y="714356"/>
            <a:ext cx="7715250" cy="1076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09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Логикалық </a:t>
            </a:r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есеп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571472" y="2143116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Жылқы атасы  - Қамбар ата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Бірде ауылда ат жарысы болады.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Аттың көркі жал емес пе?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Адам көркі мал емес пе?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 келіп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атасы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немересіне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-Анау үш пар атты көрдің бе?- деді.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-Үш пар ат сегіз шақырым шапса , бір ат неше шақырым шабады?-деді.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-Немересі қалай жауап берді деп ойлайсыңдар? 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00" y="-41679"/>
            <a:ext cx="910850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4444">
            <a:off x="278061" y="381420"/>
            <a:ext cx="307290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465">
            <a:off x="4813674" y="505028"/>
            <a:ext cx="3829608" cy="255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69369">
            <a:off x="435938" y="4412344"/>
            <a:ext cx="2757149" cy="183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91516">
            <a:off x="5697308" y="4351803"/>
            <a:ext cx="2557157" cy="189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91680" y="3244333"/>
            <a:ext cx="378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01115" y="2967335"/>
            <a:ext cx="57417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КітАппен жұмыс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85728"/>
            <a:ext cx="292895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№3 есеп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metod-kopilka.ru/images/doc/67/68169/hello_html_m4795e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://im7.asset.yvimg.kz/userimages/mrojin/BWXDoTT6MY5KU8AxyhKmVGzanV8a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591"/>
            <a:ext cx="2786082" cy="1981409"/>
          </a:xfrm>
          <a:prstGeom prst="rect">
            <a:avLst/>
          </a:prstGeom>
          <a:noFill/>
        </p:spPr>
      </p:pic>
      <p:pic>
        <p:nvPicPr>
          <p:cNvPr id="15368" name="Picture 8" descr="http://turkystan.kz/wp-content/uploads/2015/03/BtXaImZh65u8aHlBrH9W5sU4Kh06y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9" y="4286232"/>
            <a:ext cx="3143271" cy="2571768"/>
          </a:xfrm>
          <a:prstGeom prst="rect">
            <a:avLst/>
          </a:prstGeom>
          <a:noFill/>
        </p:spPr>
      </p:pic>
      <p:pic>
        <p:nvPicPr>
          <p:cNvPr id="11" name="Picture 55" descr="h0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01251" flipH="1">
            <a:off x="2732395" y="974339"/>
            <a:ext cx="1512888" cy="1343025"/>
          </a:xfrm>
          <a:prstGeom prst="rect">
            <a:avLst/>
          </a:prstGeom>
          <a:noFill/>
        </p:spPr>
      </p:pic>
      <p:pic>
        <p:nvPicPr>
          <p:cNvPr id="12" name="Picture 42" descr="3a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2017713" cy="1387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285728"/>
            <a:ext cx="292895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№5 есеп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608918.vk.me/v608918232/61b3/eltJ9QV-TMo.jpg"/>
          <p:cNvPicPr>
            <a:picLocks noChangeAspect="1" noChangeArrowheads="1"/>
          </p:cNvPicPr>
          <p:nvPr/>
        </p:nvPicPr>
        <p:blipFill>
          <a:blip r:embed="rId3"/>
          <a:srcRect r="6251" b="11300"/>
          <a:stretch>
            <a:fillRect/>
          </a:stretch>
        </p:blipFill>
        <p:spPr bwMode="auto">
          <a:xfrm>
            <a:off x="214282" y="1285860"/>
            <a:ext cx="4286280" cy="4643470"/>
          </a:xfrm>
          <a:prstGeom prst="rect">
            <a:avLst/>
          </a:prstGeom>
          <a:noFill/>
        </p:spPr>
      </p:pic>
      <p:pic>
        <p:nvPicPr>
          <p:cNvPr id="29700" name="Picture 4" descr="https://go1.imgsmail.ru/imgpreview?key=4898bf0132cc79d9&amp;mb=imgdb_preview_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4357718" cy="4786346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416800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KZ Bookman Old Style"/>
              </a:rPr>
              <a:t>Көкпар ойыны</a:t>
            </a:r>
            <a:endParaRPr lang="ru-RU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KZ 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286388"/>
            <a:ext cx="292895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№6 есеп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4186238" cy="115409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Толықтыру  керек </a:t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 км</a:t>
            </a:r>
            <a:endParaRPr lang="ru-RU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642942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999 м + ….. = 1 км;</a:t>
            </a:r>
          </a:p>
          <a:p>
            <a:r>
              <a:rPr lang="ru-RU" sz="4000" dirty="0" smtClean="0"/>
              <a:t>800 м + ….. = 1 км;</a:t>
            </a:r>
          </a:p>
          <a:p>
            <a:r>
              <a:rPr lang="ru-RU" sz="4000" dirty="0" smtClean="0"/>
              <a:t>980 м + ….. = 1 км;</a:t>
            </a:r>
          </a:p>
          <a:p>
            <a:r>
              <a:rPr lang="ru-RU" sz="4000" dirty="0" smtClean="0"/>
              <a:t>200 м + ….. = 1 км;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                    </a:t>
            </a:r>
          </a:p>
        </p:txBody>
      </p:sp>
      <p:sp>
        <p:nvSpPr>
          <p:cNvPr id="259093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484313"/>
            <a:ext cx="3295664" cy="873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4800" b="1" i="1" dirty="0" smtClean="0"/>
              <a:t>Жетеліге</a:t>
            </a:r>
            <a:endParaRPr lang="ru-RU" sz="4800" b="1" i="1" dirty="0" smtClean="0"/>
          </a:p>
        </p:txBody>
      </p:sp>
      <p:pic>
        <p:nvPicPr>
          <p:cNvPr id="17413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702">
            <a:off x="6804025" y="2781300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539288" cy="7100888"/>
          </a:xfrm>
          <a:noFill/>
        </p:spPr>
      </p:pic>
      <p:sp>
        <p:nvSpPr>
          <p:cNvPr id="228366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2627313" y="1052513"/>
            <a:ext cx="6049962" cy="4814887"/>
          </a:xfrm>
        </p:spPr>
        <p:txBody>
          <a:bodyPr/>
          <a:lstStyle/>
          <a:p>
            <a:pPr lvl="0" algn="ctr">
              <a:buNone/>
            </a:pPr>
            <a:r>
              <a:rPr lang="kk-KZ" sz="6000" b="1" dirty="0" smtClean="0">
                <a:solidFill>
                  <a:schemeClr val="tx2"/>
                </a:solidFill>
                <a:cs typeface="Aharoni" pitchFamily="2" charset="-79"/>
              </a:rPr>
              <a:t>Ұзындық өлшем бірліктері. </a:t>
            </a:r>
          </a:p>
          <a:p>
            <a:pPr lvl="0" algn="ctr">
              <a:buNone/>
            </a:pPr>
            <a:r>
              <a:rPr lang="kk-KZ" sz="6000" b="1" dirty="0" smtClean="0">
                <a:solidFill>
                  <a:srgbClr val="FF0000"/>
                </a:solidFill>
                <a:cs typeface="Aharoni" pitchFamily="2" charset="-79"/>
              </a:rPr>
              <a:t>Километр</a:t>
            </a:r>
            <a:endParaRPr lang="ru-RU" sz="60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eaLnBrk="1" hangingPunct="1">
              <a:buFontTx/>
              <a:buNone/>
            </a:pPr>
            <a:endParaRPr lang="kk-KZ" sz="32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642918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latin typeface="Constantia" pitchFamily="18" charset="0"/>
              </a:rPr>
              <a:t>Сабақ тақырыбы: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609120" y="1294696"/>
            <a:ext cx="8229600" cy="22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>
              <a:lnSpc>
                <a:spcPct val="90000"/>
              </a:lnSpc>
              <a:spcBef>
                <a:spcPct val="20000"/>
              </a:spcBef>
            </a:pPr>
            <a:endParaRPr lang="ru-RU" sz="2800" dirty="0"/>
          </a:p>
          <a:p>
            <a:pPr marL="342725" indent="-342725">
              <a:lnSpc>
                <a:spcPct val="90000"/>
              </a:lnSpc>
              <a:spcBef>
                <a:spcPct val="20000"/>
              </a:spcBef>
            </a:pPr>
            <a:endParaRPr lang="ru-RU" sz="2400" dirty="0"/>
          </a:p>
          <a:p>
            <a:pPr marL="342725" indent="-342725">
              <a:lnSpc>
                <a:spcPct val="90000"/>
              </a:lnSpc>
              <a:spcBef>
                <a:spcPct val="20000"/>
              </a:spcBef>
            </a:pPr>
            <a:endParaRPr lang="ru-RU" sz="2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FF0000"/>
                </a:solidFill>
              </a:rPr>
              <a:t>Салыстыру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381600" y="4038185"/>
            <a:ext cx="4037760" cy="16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>
              <a:spcBef>
                <a:spcPct val="20000"/>
              </a:spcBef>
              <a:buFontTx/>
              <a:buChar char="•"/>
            </a:pPr>
            <a:endParaRPr lang="ru-RU" sz="2800" dirty="0"/>
          </a:p>
        </p:txBody>
      </p:sp>
      <p:sp>
        <p:nvSpPr>
          <p:cNvPr id="4103" name="Содержимое 13"/>
          <p:cNvSpPr>
            <a:spLocks noGrp="1"/>
          </p:cNvSpPr>
          <p:nvPr>
            <p:ph sz="half" idx="1"/>
          </p:nvPr>
        </p:nvSpPr>
        <p:spPr>
          <a:xfrm>
            <a:off x="2285281" y="1447352"/>
            <a:ext cx="4039200" cy="4526395"/>
          </a:xfrm>
        </p:spPr>
        <p:txBody>
          <a:bodyPr/>
          <a:lstStyle/>
          <a:p>
            <a:pPr marL="0" indent="0"/>
            <a:endParaRPr lang="ru-RU" dirty="0" smtClean="0"/>
          </a:p>
          <a:p>
            <a:pPr marL="0" indent="0"/>
            <a:r>
              <a:rPr lang="ru-RU" b="1" dirty="0" smtClean="0"/>
              <a:t>20дм …  200см</a:t>
            </a:r>
          </a:p>
          <a:p>
            <a:pPr marL="0" indent="0"/>
            <a:r>
              <a:rPr lang="ru-RU" b="1" dirty="0" smtClean="0"/>
              <a:t>1000м … 4км</a:t>
            </a:r>
          </a:p>
          <a:p>
            <a:pPr marL="0" indent="0"/>
            <a:r>
              <a:rPr lang="ru-RU" b="1" dirty="0" smtClean="0"/>
              <a:t>4м … 40см</a:t>
            </a:r>
          </a:p>
          <a:p>
            <a:pPr marL="0" indent="0"/>
            <a:r>
              <a:rPr lang="ru-RU" b="1" dirty="0" smtClean="0"/>
              <a:t>       5км … 1000м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                    </a:t>
            </a:r>
          </a:p>
        </p:txBody>
      </p:sp>
      <p:sp>
        <p:nvSpPr>
          <p:cNvPr id="259093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484313"/>
            <a:ext cx="2724160" cy="8731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6000" b="1" i="1" dirty="0" smtClean="0"/>
              <a:t>Жеті</a:t>
            </a:r>
            <a:endParaRPr lang="ru-RU" sz="6000" b="1" i="1" dirty="0" smtClean="0"/>
          </a:p>
        </p:txBody>
      </p:sp>
      <p:pic>
        <p:nvPicPr>
          <p:cNvPr id="17413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702">
            <a:off x="6804025" y="2781300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Бос орынды толтыр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14554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5487 м = ……. км …….м;</a:t>
            </a:r>
          </a:p>
          <a:p>
            <a:r>
              <a:rPr lang="ru-RU" sz="3200" dirty="0" smtClean="0"/>
              <a:t>4867 м = …….км …….м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                    </a:t>
            </a:r>
          </a:p>
        </p:txBody>
      </p:sp>
      <p:sp>
        <p:nvSpPr>
          <p:cNvPr id="259093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2204998" y="857232"/>
            <a:ext cx="6939002" cy="23733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6000" b="1" i="1" dirty="0" smtClean="0"/>
              <a:t>“Жетеліге жеті  өсиет” </a:t>
            </a:r>
            <a:endParaRPr lang="ru-RU" sz="6000" b="1" i="1" dirty="0" smtClean="0"/>
          </a:p>
        </p:txBody>
      </p:sp>
      <p:pic>
        <p:nvPicPr>
          <p:cNvPr id="17413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702">
            <a:off x="6804025" y="2781300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Жеті өсиет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285860"/>
            <a:ext cx="7000924" cy="5126055"/>
          </a:xfrm>
        </p:spPr>
        <p:txBody>
          <a:bodyPr>
            <a:normAutofit/>
          </a:bodyPr>
          <a:lstStyle/>
          <a:p>
            <a:pPr lvl="0"/>
            <a:r>
              <a:rPr lang="kk-KZ" dirty="0" smtClean="0"/>
              <a:t>Ерте  тұру.</a:t>
            </a:r>
            <a:endParaRPr lang="ru-RU" dirty="0" smtClean="0"/>
          </a:p>
          <a:p>
            <a:pPr lvl="0"/>
            <a:r>
              <a:rPr lang="kk-KZ" dirty="0" smtClean="0"/>
              <a:t> Орта  тазалығын  сақтау.</a:t>
            </a:r>
            <a:endParaRPr lang="ru-RU" dirty="0" smtClean="0"/>
          </a:p>
          <a:p>
            <a:pPr lvl="0"/>
            <a:r>
              <a:rPr lang="kk-KZ" dirty="0" smtClean="0"/>
              <a:t> Дене шынықтыру.</a:t>
            </a:r>
            <a:endParaRPr lang="ru-RU" dirty="0" smtClean="0"/>
          </a:p>
          <a:p>
            <a:pPr lvl="0"/>
            <a:r>
              <a:rPr lang="kk-KZ" dirty="0" smtClean="0"/>
              <a:t> Үнемі денені таза ұстау, ыңғайлы киіну.</a:t>
            </a:r>
            <a:endParaRPr lang="ru-RU" dirty="0" smtClean="0"/>
          </a:p>
          <a:p>
            <a:pPr lvl="0"/>
            <a:r>
              <a:rPr lang="kk-KZ" dirty="0" smtClean="0"/>
              <a:t> Үнемі сергек жүру.</a:t>
            </a:r>
            <a:endParaRPr lang="ru-RU" dirty="0" smtClean="0"/>
          </a:p>
          <a:p>
            <a:pPr lvl="0"/>
            <a:r>
              <a:rPr lang="kk-KZ" dirty="0" smtClean="0"/>
              <a:t>Артық тамақ ішпеу.</a:t>
            </a:r>
            <a:endParaRPr lang="ru-RU" dirty="0" smtClean="0"/>
          </a:p>
          <a:p>
            <a:pPr lvl="0"/>
            <a:r>
              <a:rPr lang="kk-KZ" dirty="0" smtClean="0"/>
              <a:t>Көп ұйықтап жалқау болмау.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Рисунок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5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r>
              <a:rPr lang="kk-KZ" b="1" i="1" smtClean="0"/>
              <a:t/>
            </a:r>
            <a:br>
              <a:rPr lang="kk-KZ" b="1" i="1" smtClean="0"/>
            </a:br>
            <a:endParaRPr lang="ru-RU" b="1" i="1" smtClean="0"/>
          </a:p>
        </p:txBody>
      </p:sp>
      <p:sp>
        <p:nvSpPr>
          <p:cNvPr id="26728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763713" y="11255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k-KZ" sz="4800" b="1" i="1" dirty="0" smtClean="0"/>
              <a:t>  Бағалау.</a:t>
            </a:r>
          </a:p>
          <a:p>
            <a:pPr algn="ctr" eaLnBrk="1" hangingPunct="1">
              <a:buFontTx/>
              <a:buNone/>
            </a:pPr>
            <a:endParaRPr lang="kk-KZ" sz="4800" b="1" i="1" dirty="0" smtClean="0"/>
          </a:p>
          <a:p>
            <a:pPr algn="ctr" eaLnBrk="1" hangingPunct="1">
              <a:buFontTx/>
              <a:buNone/>
            </a:pPr>
            <a:r>
              <a:rPr lang="kk-KZ" sz="4800" b="1" i="1" dirty="0" smtClean="0"/>
              <a:t>Үй тапсырмасы:</a:t>
            </a:r>
          </a:p>
          <a:p>
            <a:pPr algn="ctr" eaLnBrk="1" hangingPunct="1">
              <a:buFontTx/>
              <a:buNone/>
            </a:pPr>
            <a:r>
              <a:rPr lang="ru-RU" sz="4800" b="1" i="1" dirty="0" smtClean="0"/>
              <a:t>№4,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47110" name="Picture 6" descr="75845313_75325241_8de9ecca03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430213" y="981075"/>
            <a:ext cx="8713787" cy="220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Назарларыңызға рахмет!</a:t>
            </a:r>
          </a:p>
        </p:txBody>
      </p:sp>
      <p:pic>
        <p:nvPicPr>
          <p:cNvPr id="19464" name="Рисунок 8" descr="71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28" y="1428736"/>
          <a:ext cx="6500859" cy="1571636"/>
        </p:xfrm>
        <a:graphic>
          <a:graphicData uri="http://schemas.openxmlformats.org/drawingml/2006/table">
            <a:tbl>
              <a:tblPr/>
              <a:tblGrid>
                <a:gridCol w="649339"/>
                <a:gridCol w="650018"/>
                <a:gridCol w="650018"/>
                <a:gridCol w="650018"/>
                <a:gridCol w="650018"/>
                <a:gridCol w="650018"/>
                <a:gridCol w="650018"/>
                <a:gridCol w="650018"/>
                <a:gridCol w="650697"/>
                <a:gridCol w="650697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3786190"/>
          <a:ext cx="6357983" cy="1457142"/>
        </p:xfrm>
        <a:graphic>
          <a:graphicData uri="http://schemas.openxmlformats.org/drawingml/2006/table">
            <a:tbl>
              <a:tblPr/>
              <a:tblGrid>
                <a:gridCol w="635067"/>
                <a:gridCol w="635732"/>
                <a:gridCol w="635732"/>
                <a:gridCol w="635732"/>
                <a:gridCol w="635732"/>
                <a:gridCol w="635732"/>
                <a:gridCol w="635732"/>
                <a:gridCol w="635732"/>
                <a:gridCol w="636396"/>
                <a:gridCol w="636396"/>
              </a:tblGrid>
              <a:tr h="72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714356"/>
            <a:ext cx="7880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Бос кестеге сандар өсу ретімен  орналастырып,    шыққан  сөзді  оқы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28" y="1428736"/>
          <a:ext cx="6500859" cy="1571636"/>
        </p:xfrm>
        <a:graphic>
          <a:graphicData uri="http://schemas.openxmlformats.org/drawingml/2006/table">
            <a:tbl>
              <a:tblPr/>
              <a:tblGrid>
                <a:gridCol w="649339"/>
                <a:gridCol w="650018"/>
                <a:gridCol w="650018"/>
                <a:gridCol w="650018"/>
                <a:gridCol w="650018"/>
                <a:gridCol w="650018"/>
                <a:gridCol w="650018"/>
                <a:gridCol w="650018"/>
                <a:gridCol w="650697"/>
                <a:gridCol w="650697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3786190"/>
          <a:ext cx="6357983" cy="1457142"/>
        </p:xfrm>
        <a:graphic>
          <a:graphicData uri="http://schemas.openxmlformats.org/drawingml/2006/table">
            <a:tbl>
              <a:tblPr/>
              <a:tblGrid>
                <a:gridCol w="635067"/>
                <a:gridCol w="635732"/>
                <a:gridCol w="635732"/>
                <a:gridCol w="635732"/>
                <a:gridCol w="635732"/>
                <a:gridCol w="635732"/>
                <a:gridCol w="635732"/>
                <a:gridCol w="635732"/>
                <a:gridCol w="636396"/>
                <a:gridCol w="636396"/>
              </a:tblGrid>
              <a:tr h="72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714356"/>
            <a:ext cx="7880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Бос кестеге сандар өсу ретімен  орналастырып,    шыққан  сөзді  оқы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cdninstagram.com/hphotos-xfp1/t51.2885-15/e15/10547125_703039323100166_8534036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3143272" cy="5000661"/>
          </a:xfrm>
          <a:prstGeom prst="rect">
            <a:avLst/>
          </a:prstGeom>
          <a:noFill/>
        </p:spPr>
      </p:pic>
      <p:pic>
        <p:nvPicPr>
          <p:cNvPr id="6" name="Picture 4" descr="http://photo-zhurnal.ru/images/461915_korzhyn-zhas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1285860"/>
            <a:ext cx="3538403" cy="4429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42860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Құрақ көрпе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1.imgsmail.ru/imgpreview?key=18966476273caa94&amp;mb=imgdb_preview_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4484623" cy="3286148"/>
          </a:xfrm>
          <a:prstGeom prst="rect">
            <a:avLst/>
          </a:prstGeom>
          <a:noFill/>
        </p:spPr>
      </p:pic>
      <p:pic>
        <p:nvPicPr>
          <p:cNvPr id="1028" name="Picture 4" descr="http://go1.imgsmail.ru/imgpreview?key=4f4bdf788c298006&amp;mb=imgdb_preview_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366099" cy="3214710"/>
          </a:xfrm>
          <a:prstGeom prst="rect">
            <a:avLst/>
          </a:prstGeom>
          <a:noFill/>
        </p:spPr>
      </p:pic>
      <p:pic>
        <p:nvPicPr>
          <p:cNvPr id="6" name="Picture 12" descr="bd7290f40478fb57e194a1b64c85e43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71480"/>
            <a:ext cx="1643074" cy="1614499"/>
          </a:xfrm>
          <a:prstGeom prst="rect">
            <a:avLst/>
          </a:prstGeom>
          <a:noFill/>
        </p:spPr>
      </p:pic>
      <p:pic>
        <p:nvPicPr>
          <p:cNvPr id="7" name="Picture 6" descr="87c283323a222488672237ddd1a5bb5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785794"/>
            <a:ext cx="146685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78579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/>
              <a:t>Сандық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243918" cy="4643469"/>
          </a:xfrm>
        </p:spPr>
        <p:txBody>
          <a:bodyPr>
            <a:normAutofit/>
          </a:bodyPr>
          <a:lstStyle/>
          <a:p>
            <a:r>
              <a:rPr lang="ru-RU" sz="2700" dirty="0" err="1" smtClean="0"/>
              <a:t>Азық-түлікке қатысты: </a:t>
            </a:r>
            <a:r>
              <a:rPr lang="ru-RU" sz="2700" dirty="0" err="1" smtClean="0">
                <a:solidFill>
                  <a:srgbClr val="FF0000"/>
                </a:solidFill>
              </a:rPr>
              <a:t>бір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асым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ет</a:t>
            </a:r>
            <a:r>
              <a:rPr lang="ru-RU" sz="2700" dirty="0" smtClean="0">
                <a:solidFill>
                  <a:srgbClr val="FF0000"/>
                </a:solidFill>
              </a:rPr>
              <a:t>, </a:t>
            </a:r>
            <a:r>
              <a:rPr lang="ru-RU" sz="2700" dirty="0" err="1" smtClean="0">
                <a:solidFill>
                  <a:srgbClr val="FF0000"/>
                </a:solidFill>
              </a:rPr>
              <a:t>бір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уыс</a:t>
            </a:r>
            <a:r>
              <a:rPr lang="ru-RU" sz="2700" dirty="0" smtClean="0">
                <a:solidFill>
                  <a:srgbClr val="FF0000"/>
                </a:solidFill>
              </a:rPr>
              <a:t>, </a:t>
            </a:r>
            <a:r>
              <a:rPr lang="ru-RU" sz="2700" dirty="0" err="1" smtClean="0">
                <a:solidFill>
                  <a:srgbClr val="FF0000"/>
                </a:solidFill>
              </a:rPr>
              <a:t>бір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шөкім, бір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шымшым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Саусақпен өлшенетін өлшемдер: </a:t>
            </a:r>
            <a:r>
              <a:rPr lang="ru-RU" sz="2700" dirty="0" err="1" smtClean="0">
                <a:solidFill>
                  <a:srgbClr val="FF0000"/>
                </a:solidFill>
              </a:rPr>
              <a:t>елі</a:t>
            </a:r>
            <a:r>
              <a:rPr lang="ru-RU" sz="2700" dirty="0" smtClean="0">
                <a:solidFill>
                  <a:srgbClr val="FF0000"/>
                </a:solidFill>
              </a:rPr>
              <a:t>, </a:t>
            </a:r>
            <a:r>
              <a:rPr lang="ru-RU" sz="2700" dirty="0" err="1" smtClean="0">
                <a:solidFill>
                  <a:srgbClr val="FF0000"/>
                </a:solidFill>
              </a:rPr>
              <a:t>тұтам, сүйем, қарыс</a:t>
            </a:r>
            <a:r>
              <a:rPr lang="ru-RU" sz="2700" dirty="0" err="1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Қолмен өлшенетін өлшем бірліктері</a:t>
            </a:r>
            <a:r>
              <a:rPr lang="ru-RU" sz="2700" dirty="0" smtClean="0"/>
              <a:t>: </a:t>
            </a:r>
            <a:r>
              <a:rPr lang="ru-RU" sz="2700" dirty="0" err="1" smtClean="0">
                <a:solidFill>
                  <a:srgbClr val="FF0000"/>
                </a:solidFill>
              </a:rPr>
              <a:t>білем</a:t>
            </a:r>
            <a:r>
              <a:rPr lang="ru-RU" sz="2700" dirty="0" smtClean="0">
                <a:solidFill>
                  <a:srgbClr val="FF0000"/>
                </a:solidFill>
              </a:rPr>
              <a:t>, </a:t>
            </a:r>
            <a:r>
              <a:rPr lang="ru-RU" sz="2700" dirty="0" err="1" smtClean="0">
                <a:solidFill>
                  <a:srgbClr val="FF0000"/>
                </a:solidFill>
              </a:rPr>
              <a:t>шынтақ, қолтық, құлаш, кере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құлаш.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Ауырлық өлшемдері: </a:t>
            </a:r>
            <a:r>
              <a:rPr lang="ru-RU" sz="2700" dirty="0" err="1" smtClean="0">
                <a:solidFill>
                  <a:srgbClr val="FF0000"/>
                </a:solidFill>
              </a:rPr>
              <a:t>мысқал </a:t>
            </a:r>
            <a:r>
              <a:rPr lang="ru-RU" sz="2700" dirty="0" smtClean="0">
                <a:solidFill>
                  <a:srgbClr val="FF0000"/>
                </a:solidFill>
              </a:rPr>
              <a:t>(5г), </a:t>
            </a:r>
            <a:r>
              <a:rPr lang="ru-RU" sz="2700" dirty="0" err="1" smtClean="0">
                <a:solidFill>
                  <a:srgbClr val="FF0000"/>
                </a:solidFill>
              </a:rPr>
              <a:t>қадақ </a:t>
            </a:r>
            <a:r>
              <a:rPr lang="ru-RU" sz="2700" dirty="0" smtClean="0">
                <a:solidFill>
                  <a:srgbClr val="FF0000"/>
                </a:solidFill>
              </a:rPr>
              <a:t>(400г), </a:t>
            </a:r>
            <a:r>
              <a:rPr lang="ru-RU" sz="2700" dirty="0" err="1" smtClean="0">
                <a:solidFill>
                  <a:srgbClr val="FF0000"/>
                </a:solidFill>
              </a:rPr>
              <a:t>пұт </a:t>
            </a:r>
            <a:r>
              <a:rPr lang="ru-RU" sz="2700" dirty="0" smtClean="0">
                <a:solidFill>
                  <a:srgbClr val="FF0000"/>
                </a:solidFill>
              </a:rPr>
              <a:t>(16кг), </a:t>
            </a:r>
            <a:r>
              <a:rPr lang="ru-RU" sz="2700" dirty="0" err="1" smtClean="0">
                <a:solidFill>
                  <a:srgbClr val="FF0000"/>
                </a:solidFill>
              </a:rPr>
              <a:t>қап </a:t>
            </a:r>
            <a:r>
              <a:rPr lang="ru-RU" sz="2700" dirty="0" smtClean="0">
                <a:solidFill>
                  <a:srgbClr val="FF0000"/>
                </a:solidFill>
              </a:rPr>
              <a:t>(4пұт,64кг)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352320" y="2383451"/>
            <a:ext cx="5258880" cy="89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hangingPunct="1">
              <a:spcBef>
                <a:spcPct val="50000"/>
              </a:spcBef>
            </a:pPr>
            <a:r>
              <a:rPr lang="ru-RU" dirty="0">
                <a:latin typeface="Tahoma" pitchFamily="34" charset="0"/>
              </a:rPr>
              <a:t>  </a:t>
            </a:r>
            <a:r>
              <a:rPr lang="ru-RU" sz="2400" dirty="0">
                <a:latin typeface="Tahoma" pitchFamily="34" charset="0"/>
              </a:rPr>
              <a:t> </a:t>
            </a:r>
            <a:r>
              <a:rPr lang="ru-RU" sz="2800" dirty="0">
                <a:latin typeface="Tahoma" pitchFamily="34" charset="0"/>
              </a:rPr>
              <a:t/>
            </a:r>
            <a:br>
              <a:rPr lang="ru-RU" sz="2800" dirty="0">
                <a:latin typeface="Tahoma" pitchFamily="34" charset="0"/>
              </a:rPr>
            </a:br>
            <a:endParaRPr lang="ru-RU" sz="2800" dirty="0">
              <a:latin typeface="Tahoma" pitchFamily="34" charset="0"/>
            </a:endParaRPr>
          </a:p>
        </p:txBody>
      </p:sp>
      <p:pic>
        <p:nvPicPr>
          <p:cNvPr id="7173" name="Picture 10" descr="2"/>
          <p:cNvPicPr>
            <a:picLocks noChangeAspect="1" noChangeArrowheads="1"/>
          </p:cNvPicPr>
          <p:nvPr/>
        </p:nvPicPr>
        <p:blipFill>
          <a:blip r:embed="rId2"/>
          <a:srcRect t="7843"/>
          <a:stretch>
            <a:fillRect/>
          </a:stretch>
        </p:blipFill>
        <p:spPr bwMode="auto">
          <a:xfrm>
            <a:off x="500034" y="1142984"/>
            <a:ext cx="2924640" cy="464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Аршин (71,12 см) - Старинные русские меры длины, веса, объёма. Для измерения применялись так же меньшие величины: локоть, пядь (четверть аршина), вершок (длина = 4,445 сантиметра); и крупные: сажень, верста (1066,8 метров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284662" cy="3594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0" descr="m3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</a:blip>
          <a:srcRect/>
          <a:stretch>
            <a:fillRect/>
          </a:stretch>
        </p:blipFill>
        <p:spPr bwMode="auto">
          <a:xfrm>
            <a:off x="714348" y="1571612"/>
            <a:ext cx="3810240" cy="3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8" descr="dlina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285860"/>
            <a:ext cx="3071834" cy="45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484</Words>
  <Application>Microsoft Office PowerPoint</Application>
  <PresentationFormat>Экран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Азық-түлікке қатысты: бір асым ет, бір уыс, бір шөкім, бір шымшым. Саусақпен өлшенетін өлшемдер: елі, тұтам, сүйем, қарыс. Қолмен өлшенетін өлшем бірліктері: білем, шынтақ, қолтық, құлаш, кере құлаш. Ауырлық өлшемдері: мысқал (5г), қадақ (400г), пұт (16кг), қап (4пұт,64кг) </vt:lpstr>
      <vt:lpstr>Слайд 8</vt:lpstr>
      <vt:lpstr>Слайд 9</vt:lpstr>
      <vt:lpstr>Өлшем бірліктері</vt:lpstr>
      <vt:lpstr>Слайд 11</vt:lpstr>
      <vt:lpstr>километр</vt:lpstr>
      <vt:lpstr>Слайд 13</vt:lpstr>
      <vt:lpstr>                    </vt:lpstr>
      <vt:lpstr>Слайд 15</vt:lpstr>
      <vt:lpstr>Слайд 16</vt:lpstr>
      <vt:lpstr>Слайд 17</vt:lpstr>
      <vt:lpstr>Толықтыру  керек  1 км</vt:lpstr>
      <vt:lpstr>                    </vt:lpstr>
      <vt:lpstr>Салыстыру</vt:lpstr>
      <vt:lpstr>                    </vt:lpstr>
      <vt:lpstr>Бос орынды толтыр</vt:lpstr>
      <vt:lpstr>                    </vt:lpstr>
      <vt:lpstr>Жеті өсиет</vt:lpstr>
      <vt:lpstr>       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2017-02-26T18:20:06Z</dcterms:created>
  <dcterms:modified xsi:type="dcterms:W3CDTF">2017-02-28T05:27:31Z</dcterms:modified>
</cp:coreProperties>
</file>